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3"/>
  </p:notesMasterIdLst>
  <p:handoutMasterIdLst>
    <p:handoutMasterId r:id="rId64"/>
  </p:handoutMasterIdLst>
  <p:sldIdLst>
    <p:sldId id="257" r:id="rId2"/>
    <p:sldId id="307" r:id="rId3"/>
    <p:sldId id="361" r:id="rId4"/>
    <p:sldId id="365" r:id="rId5"/>
    <p:sldId id="364" r:id="rId6"/>
    <p:sldId id="381" r:id="rId7"/>
    <p:sldId id="332" r:id="rId8"/>
    <p:sldId id="366" r:id="rId9"/>
    <p:sldId id="289" r:id="rId10"/>
    <p:sldId id="343" r:id="rId11"/>
    <p:sldId id="350" r:id="rId12"/>
    <p:sldId id="351" r:id="rId13"/>
    <p:sldId id="294" r:id="rId14"/>
    <p:sldId id="272" r:id="rId15"/>
    <p:sldId id="293" r:id="rId16"/>
    <p:sldId id="378" r:id="rId17"/>
    <p:sldId id="377" r:id="rId18"/>
    <p:sldId id="379" r:id="rId19"/>
    <p:sldId id="380" r:id="rId20"/>
    <p:sldId id="313" r:id="rId21"/>
    <p:sldId id="333" r:id="rId22"/>
    <p:sldId id="376" r:id="rId23"/>
    <p:sldId id="375" r:id="rId24"/>
    <p:sldId id="300" r:id="rId25"/>
    <p:sldId id="312" r:id="rId26"/>
    <p:sldId id="345" r:id="rId27"/>
    <p:sldId id="347" r:id="rId28"/>
    <p:sldId id="298" r:id="rId29"/>
    <p:sldId id="352" r:id="rId30"/>
    <p:sldId id="353" r:id="rId31"/>
    <p:sldId id="346" r:id="rId32"/>
    <p:sldId id="305" r:id="rId33"/>
    <p:sldId id="344" r:id="rId34"/>
    <p:sldId id="348" r:id="rId35"/>
    <p:sldId id="296" r:id="rId36"/>
    <p:sldId id="354" r:id="rId37"/>
    <p:sldId id="368" r:id="rId38"/>
    <p:sldId id="369" r:id="rId39"/>
    <p:sldId id="370" r:id="rId40"/>
    <p:sldId id="371" r:id="rId41"/>
    <p:sldId id="291" r:id="rId42"/>
    <p:sldId id="334" r:id="rId43"/>
    <p:sldId id="314" r:id="rId44"/>
    <p:sldId id="315" r:id="rId45"/>
    <p:sldId id="317" r:id="rId46"/>
    <p:sldId id="318" r:id="rId47"/>
    <p:sldId id="319" r:id="rId48"/>
    <p:sldId id="320" r:id="rId49"/>
    <p:sldId id="321" r:id="rId50"/>
    <p:sldId id="324" r:id="rId51"/>
    <p:sldId id="325" r:id="rId52"/>
    <p:sldId id="326" r:id="rId53"/>
    <p:sldId id="331" r:id="rId54"/>
    <p:sldId id="328" r:id="rId55"/>
    <p:sldId id="329" r:id="rId56"/>
    <p:sldId id="330" r:id="rId57"/>
    <p:sldId id="327" r:id="rId58"/>
    <p:sldId id="322" r:id="rId59"/>
    <p:sldId id="323" r:id="rId60"/>
    <p:sldId id="356" r:id="rId61"/>
    <p:sldId id="358" r:id="rId62"/>
  </p:sldIdLst>
  <p:sldSz cx="9144000" cy="6858000" type="screen4x3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728" autoAdjust="0"/>
  </p:normalViewPr>
  <p:slideViewPr>
    <p:cSldViewPr>
      <p:cViewPr varScale="1">
        <p:scale>
          <a:sx n="61" d="100"/>
          <a:sy n="61" d="100"/>
        </p:scale>
        <p:origin x="148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9250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1" y="0"/>
            <a:ext cx="2889250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37763A-6724-4F82-85E6-3E4CB7FA68BB}" type="datetimeFigureOut">
              <a:rPr lang="en-GB"/>
              <a:pPr/>
              <a:t>06/07/2023</a:t>
            </a:fld>
            <a:endParaRPr lang="en-GB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6900"/>
            <a:ext cx="2889250" cy="49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1" y="9376900"/>
            <a:ext cx="2889250" cy="49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8DA103-F1B1-4B7C-B38E-1B726FE262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03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25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1" y="0"/>
            <a:ext cx="288925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4FF949-B2BA-4B35-A4B9-3922FFF7B73E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689240"/>
            <a:ext cx="5335588" cy="44429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6900"/>
            <a:ext cx="288925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1" y="9376900"/>
            <a:ext cx="288925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D7E256-6F69-4685-99D6-C16CDEAEAB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736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7CDA0B-04E6-4234-9EA6-119FA91A392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D7E256-6F69-4685-99D6-C16CDEAEABFD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3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D7E256-6F69-4685-99D6-C16CDEAEABFD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3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85BB9-EFC9-44F0-8118-AE70910CE3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6DD5D-05A6-4A16-A273-870D52CCB82A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2665D-494D-4035-B478-9E704A0E85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BD5EB-6E9B-4771-B00B-BECDCBE376A2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D9C2D-CBE5-4A7D-A0B1-A67F9E4277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EF72-C0DE-460A-831F-F81E2B398A6A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0DE4E-AE61-4441-B807-9D0DADA626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C0252-BB33-4729-8643-3309CCEC50FC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CC25A-24FD-4774-ABA6-3D19CB3617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B649-9836-4D44-9ABA-926F39279691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C4B2A-3328-4682-8A1D-5798E5CE0B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B5BC-2590-4A64-9768-8DD37673C528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EF2F8-81E2-4BD8-B357-FDE501FC0B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E6A1F-7E0E-4A2D-9667-45A14214CBFF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B97A5-EF42-46A5-A2F6-B8C82494BC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939B3-B1F3-44F7-A762-5557F41BCC89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F714-1CD0-44C2-BD40-4C6604395C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18106-5A77-4E84-999E-9E0EFF32040A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76E90-68E2-48C9-9397-C9F2BEEF4C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9AC7-5613-449D-B757-551D931B0E03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3FB61-8C13-40ED-BCBB-F86F9E719D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BE90-3E97-4CE0-A42F-D7356CA0033B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EF1FAB2-73D4-49F7-B94F-7796D63866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CF1A912D-60D4-46DA-AF20-09AA6C6CC5C9}" type="datetimeFigureOut">
              <a:rPr lang="en-GB"/>
              <a:pPr>
                <a:defRPr/>
              </a:pPr>
              <a:t>06/07/2023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526DB0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89AAC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DC5924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5400" dirty="0"/>
              <a:t>Welcome to Village Infants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977369" cy="48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We expect children to use a knife and fork!</a:t>
            </a:r>
          </a:p>
        </p:txBody>
      </p:sp>
      <p:pic>
        <p:nvPicPr>
          <p:cNvPr id="1026" name="Picture 2" descr="H:\18-19\2018-19\Midday\induction pp\IMG_304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521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Sometimes the skill is a work in  progress!</a:t>
            </a:r>
          </a:p>
        </p:txBody>
      </p:sp>
      <p:pic>
        <p:nvPicPr>
          <p:cNvPr id="3075" name="Picture 3" descr="H:\18-19\2018-19\Midday\induction pp\IMG_304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114244" cy="53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4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543800" cy="1008112"/>
          </a:xfrm>
        </p:spPr>
        <p:txBody>
          <a:bodyPr/>
          <a:lstStyle/>
          <a:p>
            <a:r>
              <a:rPr lang="en-GB" sz="3600" dirty="0"/>
              <a:t>All pupils are encouraged to be independent……</a:t>
            </a:r>
          </a:p>
        </p:txBody>
      </p:sp>
      <p:pic>
        <p:nvPicPr>
          <p:cNvPr id="1026" name="Picture 2" descr="H:\18-19\2018-19\Midday\induction pp\IMG_3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6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Packed Lunch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5256584"/>
          </a:xfrm>
        </p:spPr>
        <p:txBody>
          <a:bodyPr/>
          <a:lstStyle/>
          <a:p>
            <a:pPr marL="114300" indent="0">
              <a:buNone/>
            </a:pPr>
            <a:r>
              <a:rPr lang="en-GB" sz="2400" b="1" dirty="0"/>
              <a:t>Pack food  that is </a:t>
            </a:r>
            <a:r>
              <a:rPr lang="en-GB" sz="2400" b="1" dirty="0">
                <a:solidFill>
                  <a:srgbClr val="FF0000"/>
                </a:solidFill>
              </a:rPr>
              <a:t>healthy</a:t>
            </a:r>
            <a:r>
              <a:rPr lang="en-GB" sz="2400" b="1" dirty="0"/>
              <a:t> and your child will enjoy eating. </a:t>
            </a:r>
          </a:p>
          <a:p>
            <a:pPr marL="114300" indent="0">
              <a:buNone/>
            </a:pPr>
            <a:r>
              <a:rPr lang="en-GB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Please</a:t>
            </a:r>
            <a:r>
              <a:rPr lang="en-GB" sz="2400" b="1" dirty="0"/>
              <a:t> name your child’s lunch box.  </a:t>
            </a:r>
          </a:p>
          <a:p>
            <a:pPr marL="114300" indent="0">
              <a:buNone/>
            </a:pPr>
            <a:endParaRPr lang="en-GB" sz="2400" b="1" i="1" u="sng" dirty="0"/>
          </a:p>
          <a:p>
            <a:pPr marL="114300" indent="0">
              <a:buNone/>
            </a:pPr>
            <a:r>
              <a:rPr lang="en-GB" sz="2400" b="1" i="1" u="sng" dirty="0"/>
              <a:t>The Following are </a:t>
            </a:r>
            <a:r>
              <a:rPr lang="en-GB" sz="2800" b="1" i="1" u="sng" dirty="0"/>
              <a:t>NOT</a:t>
            </a:r>
            <a:r>
              <a:rPr lang="en-GB" sz="2400" b="1" i="1" u="sng" dirty="0"/>
              <a:t> allowed</a:t>
            </a:r>
          </a:p>
          <a:p>
            <a:r>
              <a:rPr lang="en-GB" sz="2400" dirty="0"/>
              <a:t>F</a:t>
            </a:r>
            <a:r>
              <a:rPr lang="en-GB" sz="2800" dirty="0"/>
              <a:t>izzy drinks</a:t>
            </a:r>
          </a:p>
          <a:p>
            <a:pPr lvl="0"/>
            <a:r>
              <a:rPr lang="en-GB" sz="2800" dirty="0"/>
              <a:t>Drinks in glass containers</a:t>
            </a:r>
          </a:p>
          <a:p>
            <a:pPr lvl="0"/>
            <a:r>
              <a:rPr lang="en-GB" sz="2800" dirty="0"/>
              <a:t>Sweets or chocolates [chocolate biscuit based bars are ok]</a:t>
            </a:r>
          </a:p>
          <a:p>
            <a:pPr lvl="0"/>
            <a:r>
              <a:rPr lang="en-GB" sz="2800" b="1" dirty="0"/>
              <a:t>Food with nuts </a:t>
            </a:r>
            <a:r>
              <a:rPr lang="en-GB" sz="2000" dirty="0"/>
              <a:t>(please do not put food with nuts in your child’s packed lunch as we have staff and children with a severe nut allergy)</a:t>
            </a:r>
          </a:p>
          <a:p>
            <a:pPr lvl="0"/>
            <a:endParaRPr lang="en-GB" sz="2800" dirty="0"/>
          </a:p>
          <a:p>
            <a:pPr lvl="0"/>
            <a:endParaRPr lang="en-GB" sz="2800" dirty="0"/>
          </a:p>
          <a:p>
            <a:pPr lvl="0"/>
            <a:endParaRPr lang="en-GB" sz="2800" dirty="0"/>
          </a:p>
          <a:p>
            <a:pPr lvl="0"/>
            <a:endParaRPr lang="en-GB" sz="2800" dirty="0"/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1391419" cy="101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jmeech.301\Local Settings\Temporary Internet Files\Content.IE5\OD8X0O47\Happy_Face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68" y="1750559"/>
            <a:ext cx="1109225" cy="11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45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/>
              <a:t>School Uniform and PE Kit</a:t>
            </a:r>
          </a:p>
        </p:txBody>
      </p:sp>
      <p:sp>
        <p:nvSpPr>
          <p:cNvPr id="28675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GB" sz="3600" b="1"/>
              <a:t>Please </a:t>
            </a:r>
            <a:endParaRPr lang="en-GB" sz="3600" b="1" dirty="0"/>
          </a:p>
          <a:p>
            <a:pPr eaLnBrk="1" hangingPunct="1">
              <a:buFont typeface="Arial" charset="0"/>
              <a:buNone/>
            </a:pPr>
            <a:r>
              <a:rPr lang="en-GB" sz="3600" b="1" dirty="0"/>
              <a:t>………NAME EVERYTHING</a:t>
            </a:r>
          </a:p>
          <a:p>
            <a:pPr eaLnBrk="1" hangingPunct="1">
              <a:buFont typeface="Arial" charset="0"/>
              <a:buNone/>
            </a:pPr>
            <a:endParaRPr lang="en-GB" sz="3600" b="1" dirty="0"/>
          </a:p>
          <a:p>
            <a:pPr eaLnBrk="1" hangingPunct="1">
              <a:buFont typeface="Wingdings" pitchFamily="2" charset="2"/>
              <a:buChar char="§"/>
            </a:pPr>
            <a:r>
              <a:rPr lang="en-GB" sz="2800" b="1" dirty="0"/>
              <a:t>No rucksacks – only book bags please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GB" sz="2800" b="1" dirty="0"/>
              <a:t>See the school brochure for details of what to buy and where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GB" sz="2800" b="1" dirty="0"/>
              <a:t>Children will not need PE kit until after October half Term…. Class teacher will let you know what colour T Shirt to buy</a:t>
            </a:r>
          </a:p>
          <a:p>
            <a:pPr eaLnBrk="1" hangingPunct="1">
              <a:buFont typeface="Arial" charset="0"/>
              <a:buNone/>
            </a:pPr>
            <a:endParaRPr lang="en-GB" sz="3600" b="1" dirty="0"/>
          </a:p>
        </p:txBody>
      </p:sp>
      <p:pic>
        <p:nvPicPr>
          <p:cNvPr id="34819" name="Picture 2" descr="C:\Users\Jayne\AppData\Local\Microsoft\Windows\Temporary Internet Files\Content.IE5\130MXNYY\MC90043440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5163" y="1700213"/>
            <a:ext cx="18732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School Shoes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GB" sz="4000" b="1" i="1" u="sng" dirty="0"/>
          </a:p>
          <a:p>
            <a:endParaRPr lang="en-GB" dirty="0"/>
          </a:p>
          <a:p>
            <a:endParaRPr lang="en-GB" dirty="0"/>
          </a:p>
          <a:p>
            <a:r>
              <a:rPr lang="en-GB" sz="3600" dirty="0"/>
              <a:t>Black shoes or trainers must have </a:t>
            </a:r>
            <a:r>
              <a:rPr lang="en-GB" sz="3600" dirty="0" err="1"/>
              <a:t>velcro</a:t>
            </a:r>
            <a:r>
              <a:rPr lang="en-GB" sz="3600" dirty="0"/>
              <a:t> – no laces are allowed until children can do them themselves.</a:t>
            </a:r>
          </a:p>
        </p:txBody>
      </p:sp>
    </p:spTree>
    <p:extLst>
      <p:ext uri="{BB962C8B-B14F-4D97-AF65-F5344CB8AC3E}">
        <p14:creationId xmlns:p14="http://schemas.microsoft.com/office/powerpoint/2010/main" val="80768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rgbClr val="0070C0"/>
                </a:solidFill>
              </a:rPr>
              <a:t>Do you help your child too much?</a:t>
            </a:r>
          </a:p>
        </p:txBody>
      </p:sp>
      <p:pic>
        <p:nvPicPr>
          <p:cNvPr id="4" name="Content Placeholder 3" descr="N:\downloa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400600" cy="4392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982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7620000" cy="1143000"/>
          </a:xfrm>
        </p:spPr>
        <p:txBody>
          <a:bodyPr/>
          <a:lstStyle/>
          <a:p>
            <a:r>
              <a:rPr lang="en-GB" dirty="0"/>
              <a:t>Ready for Reception checklist…</a:t>
            </a:r>
          </a:p>
        </p:txBody>
      </p:sp>
    </p:spTree>
    <p:extLst>
      <p:ext uri="{BB962C8B-B14F-4D97-AF65-F5344CB8AC3E}">
        <p14:creationId xmlns:p14="http://schemas.microsoft.com/office/powerpoint/2010/main" val="288590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/>
          <a:lstStyle/>
          <a:p>
            <a:r>
              <a:rPr lang="en-GB" sz="2800" dirty="0"/>
              <a:t>I can go to the toilet on my own.</a:t>
            </a:r>
          </a:p>
          <a:p>
            <a:r>
              <a:rPr lang="en-GB" sz="2800" dirty="0"/>
              <a:t>I can wash and dry my hands on my own.</a:t>
            </a:r>
          </a:p>
          <a:p>
            <a:r>
              <a:rPr lang="en-GB" sz="2800" dirty="0"/>
              <a:t>I can eat with a fork.</a:t>
            </a:r>
          </a:p>
          <a:p>
            <a:r>
              <a:rPr lang="en-GB" sz="2800" dirty="0"/>
              <a:t>I can cut food with a knife and fork.</a:t>
            </a:r>
          </a:p>
          <a:p>
            <a:r>
              <a:rPr lang="en-GB" sz="2800" dirty="0"/>
              <a:t>I can take a jumper or cardigan off and put it back on.</a:t>
            </a:r>
          </a:p>
          <a:p>
            <a:r>
              <a:rPr lang="en-GB" sz="2800" dirty="0"/>
              <a:t>I can do up buttons.</a:t>
            </a:r>
          </a:p>
          <a:p>
            <a:r>
              <a:rPr lang="en-GB" sz="2800" dirty="0"/>
              <a:t>I can do up a zip.</a:t>
            </a:r>
          </a:p>
          <a:p>
            <a:r>
              <a:rPr lang="en-GB" sz="2800" dirty="0"/>
              <a:t>I can put my coat on and do it up.</a:t>
            </a:r>
          </a:p>
          <a:p>
            <a:r>
              <a:rPr lang="en-GB" sz="2800" dirty="0"/>
              <a:t>I can take my shoes on and off.</a:t>
            </a:r>
          </a:p>
          <a:p>
            <a:r>
              <a:rPr lang="en-GB" sz="2800" dirty="0"/>
              <a:t>I can undo my shoes and do them up (Velcro NOT laces).</a:t>
            </a:r>
          </a:p>
          <a:p>
            <a:pPr marL="1143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741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7908032" cy="4800600"/>
          </a:xfrm>
        </p:spPr>
        <p:txBody>
          <a:bodyPr/>
          <a:lstStyle/>
          <a:p>
            <a:r>
              <a:rPr lang="en-GB" sz="2800" dirty="0"/>
              <a:t>I can take my socks off and put them back on.</a:t>
            </a:r>
          </a:p>
          <a:p>
            <a:r>
              <a:rPr lang="en-GB" sz="2800" dirty="0"/>
              <a:t>I can take my tights or leggings off and put them back on. </a:t>
            </a:r>
          </a:p>
          <a:p>
            <a:r>
              <a:rPr lang="en-GB" sz="2800" dirty="0"/>
              <a:t>I can listen to a story.  </a:t>
            </a:r>
          </a:p>
          <a:p>
            <a:r>
              <a:rPr lang="en-GB" sz="2800" dirty="0"/>
              <a:t>I can answer simple questions about the story.</a:t>
            </a:r>
          </a:p>
          <a:p>
            <a:r>
              <a:rPr lang="en-GB" sz="2800" dirty="0"/>
              <a:t>I can recognise my name.</a:t>
            </a:r>
          </a:p>
          <a:p>
            <a:r>
              <a:rPr lang="en-GB" sz="2800" dirty="0"/>
              <a:t>I can ask for help when needed.</a:t>
            </a:r>
          </a:p>
          <a:p>
            <a:r>
              <a:rPr lang="en-GB" sz="2800" dirty="0"/>
              <a:t>I can talk about myself and my family.</a:t>
            </a:r>
          </a:p>
          <a:p>
            <a:r>
              <a:rPr lang="en-GB" sz="2800" dirty="0"/>
              <a:t>I can draw a picture and talk about it.</a:t>
            </a:r>
          </a:p>
          <a:p>
            <a:r>
              <a:rPr lang="en-GB" sz="2800" dirty="0"/>
              <a:t>I can cut safely using scissors.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7620000" cy="3456384"/>
          </a:xfrm>
        </p:spPr>
        <p:txBody>
          <a:bodyPr/>
          <a:lstStyle/>
          <a:p>
            <a:r>
              <a:rPr lang="en-GB" sz="4400" dirty="0"/>
              <a:t>Please see the website </a:t>
            </a:r>
            <a:br>
              <a:rPr lang="en-GB" sz="4400" dirty="0"/>
            </a:br>
            <a:br>
              <a:rPr lang="en-GB" sz="4400" dirty="0"/>
            </a:br>
            <a:r>
              <a:rPr lang="en-GB" sz="2400" dirty="0"/>
              <a:t>If you need to contact the GB please send a letter to the school office addressed to the Chair of Governors: Ms Jo Archer</a:t>
            </a:r>
            <a:br>
              <a:rPr lang="en-GB" sz="4400" dirty="0"/>
            </a:br>
            <a:endParaRPr lang="en-GB" sz="4400" dirty="0"/>
          </a:p>
        </p:txBody>
      </p:sp>
      <p:sp>
        <p:nvSpPr>
          <p:cNvPr id="4" name="Rectangle 3"/>
          <p:cNvSpPr/>
          <p:nvPr/>
        </p:nvSpPr>
        <p:spPr>
          <a:xfrm>
            <a:off x="1331640" y="620688"/>
            <a:ext cx="5840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Governing Board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53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A Question!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GB" sz="4000" dirty="0"/>
          </a:p>
          <a:p>
            <a:pPr marL="114300" indent="0" algn="ctr">
              <a:buNone/>
            </a:pPr>
            <a:r>
              <a:rPr lang="en-GB" sz="4400" dirty="0"/>
              <a:t> What four things can you do over  the summer to help prepare your child for school?</a:t>
            </a:r>
          </a:p>
        </p:txBody>
      </p:sp>
    </p:spTree>
    <p:extLst>
      <p:ext uri="{BB962C8B-B14F-4D97-AF65-F5344CB8AC3E}">
        <p14:creationId xmlns:p14="http://schemas.microsoft.com/office/powerpoint/2010/main" val="1965103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pPr algn="ctr"/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4400" b="1" dirty="0"/>
              <a:t>Read to them</a:t>
            </a:r>
          </a:p>
          <a:p>
            <a:pPr marL="114300" indent="0" algn="ctr">
              <a:buNone/>
            </a:pPr>
            <a:endParaRPr lang="en-GB" sz="1400" b="1" dirty="0"/>
          </a:p>
          <a:p>
            <a:pPr algn="ctr"/>
            <a:r>
              <a:rPr lang="en-GB" sz="4400" b="1" dirty="0"/>
              <a:t>Talk with them</a:t>
            </a:r>
          </a:p>
          <a:p>
            <a:pPr algn="ctr"/>
            <a:endParaRPr lang="en-GB" sz="1600" b="1" dirty="0"/>
          </a:p>
          <a:p>
            <a:pPr algn="ctr"/>
            <a:r>
              <a:rPr lang="en-GB" sz="4400" b="1" dirty="0"/>
              <a:t>Play with them</a:t>
            </a:r>
          </a:p>
          <a:p>
            <a:pPr algn="ctr"/>
            <a:endParaRPr lang="en-GB" sz="1600" b="1" dirty="0"/>
          </a:p>
          <a:p>
            <a:pPr algn="ctr"/>
            <a:r>
              <a:rPr lang="en-GB" sz="4400" b="1" dirty="0"/>
              <a:t>Let them make mistakes</a:t>
            </a:r>
          </a:p>
          <a:p>
            <a:pPr marL="114300" indent="0">
              <a:buNone/>
            </a:pP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319515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570186"/>
          </a:xfrm>
        </p:spPr>
        <p:txBody>
          <a:bodyPr/>
          <a:lstStyle/>
          <a:p>
            <a:pPr algn="ctr"/>
            <a:r>
              <a:rPr lang="en-GB" sz="4000" dirty="0"/>
              <a:t>At Village Infant we encourage children to think with a </a:t>
            </a:r>
            <a:br>
              <a:rPr lang="en-GB" sz="4000" dirty="0"/>
            </a:br>
            <a:r>
              <a:rPr lang="en-GB" sz="4000" b="1" dirty="0"/>
              <a:t>Growth </a:t>
            </a:r>
            <a:r>
              <a:rPr lang="en-GB" sz="4000" b="1" dirty="0" err="1"/>
              <a:t>Mindset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7620000" cy="4123928"/>
          </a:xfrm>
        </p:spPr>
        <p:txBody>
          <a:bodyPr/>
          <a:lstStyle/>
          <a:p>
            <a:endParaRPr lang="en-GB" sz="3200" dirty="0"/>
          </a:p>
          <a:p>
            <a:r>
              <a:rPr lang="en-GB" sz="3200" dirty="0"/>
              <a:t>The message we want to give our children is that you can grow your intelligence, grow your talents and become smarter.</a:t>
            </a:r>
          </a:p>
          <a:p>
            <a:r>
              <a:rPr lang="en-GB" sz="3200" dirty="0"/>
              <a:t>We want them to say “I can’t do that </a:t>
            </a:r>
            <a:r>
              <a:rPr lang="en-GB" sz="3200" b="1" dirty="0"/>
              <a:t>yet</a:t>
            </a:r>
            <a:r>
              <a:rPr lang="en-GB" sz="3200" dirty="0"/>
              <a:t>”</a:t>
            </a:r>
          </a:p>
          <a:p>
            <a:r>
              <a:rPr lang="en-GB" sz="3200" dirty="0"/>
              <a:t>We want them to feel OK about making mistakes because that is how they learn.</a:t>
            </a:r>
          </a:p>
        </p:txBody>
      </p:sp>
    </p:spTree>
    <p:extLst>
      <p:ext uri="{BB962C8B-B14F-4D97-AF65-F5344CB8AC3E}">
        <p14:creationId xmlns:p14="http://schemas.microsoft.com/office/powerpoint/2010/main" val="1383392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Village Core Values are…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b="1" dirty="0"/>
              <a:t>Perseverance</a:t>
            </a:r>
            <a:r>
              <a:rPr lang="en-GB" sz="2800" dirty="0"/>
              <a:t>…. </a:t>
            </a:r>
            <a:r>
              <a:rPr lang="en-GB" sz="2400" dirty="0"/>
              <a:t>Helps us to keep doing something even when it is difficult. </a:t>
            </a:r>
          </a:p>
          <a:p>
            <a:r>
              <a:rPr lang="en-GB" sz="2800" b="1" dirty="0"/>
              <a:t>Resilience</a:t>
            </a:r>
            <a:r>
              <a:rPr lang="en-GB" sz="2800" dirty="0"/>
              <a:t>…. </a:t>
            </a:r>
            <a:r>
              <a:rPr lang="en-GB" sz="2400" dirty="0"/>
              <a:t>Helps us to feel OK about making mistakes. </a:t>
            </a:r>
          </a:p>
          <a:p>
            <a:r>
              <a:rPr lang="en-GB" sz="2800" b="1" dirty="0"/>
              <a:t>Kindness</a:t>
            </a:r>
            <a:r>
              <a:rPr lang="en-GB" sz="2800" dirty="0"/>
              <a:t>…. </a:t>
            </a:r>
            <a:r>
              <a:rPr lang="en-GB" sz="2400" dirty="0"/>
              <a:t>Makes us friendly and considerate of other    </a:t>
            </a:r>
          </a:p>
          <a:p>
            <a:pPr marL="114300" indent="0">
              <a:buNone/>
            </a:pPr>
            <a:r>
              <a:rPr lang="en-GB" sz="2400" dirty="0"/>
              <a:t>   people’s feelings. </a:t>
            </a:r>
          </a:p>
          <a:p>
            <a:r>
              <a:rPr lang="en-GB" sz="2800" b="1" dirty="0"/>
              <a:t>Curiosity </a:t>
            </a:r>
            <a:r>
              <a:rPr lang="en-GB" sz="2800" dirty="0"/>
              <a:t>…… </a:t>
            </a:r>
            <a:r>
              <a:rPr lang="en-GB" sz="2400" dirty="0"/>
              <a:t>Makes us eager to learn and ask questions.</a:t>
            </a:r>
          </a:p>
        </p:txBody>
      </p:sp>
    </p:spTree>
    <p:extLst>
      <p:ext uri="{BB962C8B-B14F-4D97-AF65-F5344CB8AC3E}">
        <p14:creationId xmlns:p14="http://schemas.microsoft.com/office/powerpoint/2010/main" val="411255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6D032-3522-4484-8413-0649EAB99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82286"/>
            <a:ext cx="5232346" cy="52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5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338EB1-9F55-49C0-910C-4D494CBEF0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5567" y="1928659"/>
            <a:ext cx="5643486" cy="4215196"/>
          </a:xfrm>
        </p:spPr>
      </p:pic>
    </p:spTree>
    <p:extLst>
      <p:ext uri="{BB962C8B-B14F-4D97-AF65-F5344CB8AC3E}">
        <p14:creationId xmlns:p14="http://schemas.microsoft.com/office/powerpoint/2010/main" val="1031616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56C1-895B-4639-8D84-492CD574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34CB58-76B0-4816-9953-302627DED2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8" y="1627268"/>
            <a:ext cx="6600324" cy="4927742"/>
          </a:xfrm>
        </p:spPr>
      </p:pic>
    </p:spTree>
    <p:extLst>
      <p:ext uri="{BB962C8B-B14F-4D97-AF65-F5344CB8AC3E}">
        <p14:creationId xmlns:p14="http://schemas.microsoft.com/office/powerpoint/2010/main" val="2835308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5A034-FF1B-4C83-90E2-D1C21702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B36822-2C41-4AA2-950E-A60063216D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649" y="2338657"/>
            <a:ext cx="5040561" cy="376486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A391C-B297-4CAD-BA18-2601767E8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7385" y="2295100"/>
            <a:ext cx="5157191" cy="38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4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Rectangle 1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D4ECF-EF80-461B-AF9E-A0B96EF135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4369" y="1892135"/>
            <a:ext cx="5495222" cy="4104456"/>
          </a:xfrm>
        </p:spPr>
      </p:pic>
    </p:spTree>
    <p:extLst>
      <p:ext uri="{BB962C8B-B14F-4D97-AF65-F5344CB8AC3E}">
        <p14:creationId xmlns:p14="http://schemas.microsoft.com/office/powerpoint/2010/main" val="3330988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6516" y="1676308"/>
            <a:ext cx="3218967" cy="431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44" y="1612295"/>
            <a:ext cx="3316511" cy="44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82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27" y="1988840"/>
            <a:ext cx="7620000" cy="4392488"/>
          </a:xfrm>
        </p:spPr>
        <p:txBody>
          <a:bodyPr/>
          <a:lstStyle/>
          <a:p>
            <a:pPr marL="114300" indent="0">
              <a:buNone/>
            </a:pPr>
            <a:r>
              <a:rPr lang="en-GB" sz="2000" b="1" dirty="0"/>
              <a:t>To keep children safe please do not:</a:t>
            </a:r>
          </a:p>
          <a:p>
            <a:r>
              <a:rPr lang="en-GB" sz="2000" b="1" dirty="0"/>
              <a:t>Park in the drive</a:t>
            </a:r>
          </a:p>
          <a:p>
            <a:r>
              <a:rPr lang="en-GB" sz="2000" b="1" dirty="0"/>
              <a:t>Smoke on school premises</a:t>
            </a:r>
          </a:p>
          <a:p>
            <a:r>
              <a:rPr lang="en-GB" sz="2000" b="1" dirty="0"/>
              <a:t>Send your child to school wearing jewellery – apart from a watch and stud earrings </a:t>
            </a:r>
          </a:p>
          <a:p>
            <a:pPr marL="114300" indent="0">
              <a:buNone/>
            </a:pPr>
            <a:r>
              <a:rPr lang="en-GB" sz="2000" b="1" dirty="0"/>
              <a:t>Also – </a:t>
            </a:r>
          </a:p>
          <a:p>
            <a:r>
              <a:rPr lang="en-GB" sz="2000" b="1" dirty="0"/>
              <a:t>Remember to let us know when you change your mobile number </a:t>
            </a:r>
          </a:p>
          <a:p>
            <a:r>
              <a:rPr lang="en-GB" sz="2000" b="1" dirty="0"/>
              <a:t>Remember to let child minders know your security password</a:t>
            </a:r>
          </a:p>
          <a:p>
            <a:r>
              <a:rPr lang="en-GB" sz="2000" b="1" dirty="0"/>
              <a:t>Remember to keep your child with you so they do not get lost</a:t>
            </a:r>
          </a:p>
          <a:p>
            <a:pPr marL="114300" indent="0">
              <a:buNone/>
            </a:pPr>
            <a:r>
              <a:rPr lang="en-GB" sz="2000" b="1" dirty="0"/>
              <a:t> </a:t>
            </a:r>
          </a:p>
          <a:p>
            <a:pPr marL="114300" indent="0">
              <a:buNone/>
            </a:pPr>
            <a:r>
              <a:rPr lang="en-GB" sz="2400" b="1" dirty="0"/>
              <a:t>    Keep children with you whilst on school grounds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203848" y="764704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Safety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150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0" y="1536700"/>
            <a:ext cx="3425599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87" y="1536700"/>
            <a:ext cx="3425425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08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6617-C72F-43C8-A71C-DD826614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84C8A291-CE0C-45B9-B542-CF8534361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921" y="1854055"/>
            <a:ext cx="568803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8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Rectangle 1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FC1BF64-9C60-4247-A131-FC0C32A6F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22" y="1417639"/>
            <a:ext cx="6838416" cy="5107706"/>
          </a:xfrm>
        </p:spPr>
      </p:pic>
    </p:spTree>
    <p:extLst>
      <p:ext uri="{BB962C8B-B14F-4D97-AF65-F5344CB8AC3E}">
        <p14:creationId xmlns:p14="http://schemas.microsoft.com/office/powerpoint/2010/main" val="954786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859B-405A-4867-BBE8-114EB0CE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E502B7-2B20-49FA-AC97-3D38063874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38" y="2116672"/>
            <a:ext cx="4589463" cy="342793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E00B51-4638-4A6B-B25F-2D75946536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875" y="2116672"/>
            <a:ext cx="4589463" cy="3427932"/>
          </a:xfrm>
        </p:spPr>
      </p:pic>
    </p:spTree>
    <p:extLst>
      <p:ext uri="{BB962C8B-B14F-4D97-AF65-F5344CB8AC3E}">
        <p14:creationId xmlns:p14="http://schemas.microsoft.com/office/powerpoint/2010/main" val="2895447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F0A0-0F27-40A4-BF1F-FAB99296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Perseverance  … Resilience  … Curiosity…. Kindness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A5973-4246-4A27-8E17-ABE2D1B5D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27654"/>
            <a:ext cx="3928042" cy="52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8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7366"/>
            <a:ext cx="7620000" cy="1143000"/>
          </a:xfrm>
        </p:spPr>
        <p:txBody>
          <a:bodyPr/>
          <a:lstStyle/>
          <a:p>
            <a:pPr algn="ctr"/>
            <a:r>
              <a:rPr lang="en-GB" dirty="0"/>
              <a:t>Outdoor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942" y="908720"/>
            <a:ext cx="4752527" cy="4590288"/>
          </a:xfrm>
        </p:spPr>
        <p:txBody>
          <a:bodyPr/>
          <a:lstStyle/>
          <a:p>
            <a:pPr marL="114300" indent="0" algn="ctr">
              <a:buNone/>
            </a:pPr>
            <a:r>
              <a:rPr lang="en-GB" sz="3600" b="1" dirty="0"/>
              <a:t>The garden is a learning zone…</a:t>
            </a:r>
          </a:p>
          <a:p>
            <a:endParaRPr lang="en-GB" sz="3600" b="1" dirty="0"/>
          </a:p>
          <a:p>
            <a:pPr marL="114300" indent="0" algn="ctr">
              <a:buNone/>
            </a:pPr>
            <a:r>
              <a:rPr lang="en-GB" sz="3600" b="1" dirty="0"/>
              <a:t>Clothes might get dirty!!</a:t>
            </a:r>
          </a:p>
          <a:p>
            <a:pPr marL="114300" indent="0" algn="ctr">
              <a:buNone/>
            </a:pPr>
            <a:r>
              <a:rPr lang="en-GB" sz="3600" b="1" dirty="0"/>
              <a:t>Please bring in spare clothes and wellies in a carrier bag so children can access this in all weathers.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4741FDD-1638-4C16-B662-BAEADE6D79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1274" y="2137558"/>
            <a:ext cx="4589463" cy="3427932"/>
          </a:xfrm>
        </p:spPr>
      </p:pic>
    </p:spTree>
    <p:extLst>
      <p:ext uri="{BB962C8B-B14F-4D97-AF65-F5344CB8AC3E}">
        <p14:creationId xmlns:p14="http://schemas.microsoft.com/office/powerpoint/2010/main" val="149353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Behaviour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Kind hands</a:t>
            </a:r>
          </a:p>
          <a:p>
            <a:r>
              <a:rPr lang="en-GB" sz="4000" dirty="0"/>
              <a:t>Kind feet</a:t>
            </a:r>
          </a:p>
          <a:p>
            <a:r>
              <a:rPr lang="en-GB" sz="4000" dirty="0"/>
              <a:t>Kind words</a:t>
            </a:r>
          </a:p>
          <a:p>
            <a:r>
              <a:rPr lang="en-GB" sz="4000" dirty="0"/>
              <a:t>Look after things</a:t>
            </a:r>
          </a:p>
          <a:p>
            <a:r>
              <a:rPr lang="en-GB" sz="4000" dirty="0"/>
              <a:t>Tell the truth</a:t>
            </a:r>
          </a:p>
        </p:txBody>
      </p:sp>
    </p:spTree>
    <p:extLst>
      <p:ext uri="{BB962C8B-B14F-4D97-AF65-F5344CB8AC3E}">
        <p14:creationId xmlns:p14="http://schemas.microsoft.com/office/powerpoint/2010/main" val="146976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A696-B228-4EBE-B93B-A58C0672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Be Kind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209D-735C-4268-8D90-325BD370A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Kind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15F70-8209-42EB-818F-4B53792B6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Kind Hands and Feet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C2F73A68-D0E5-45DD-9F48-44C878141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" y="2401888"/>
            <a:ext cx="3030538" cy="228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3498E77-96B5-4102-B85A-5599BF5A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2397126"/>
            <a:ext cx="3448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29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DABD-DD9E-48F4-8424-E314BE5F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Tell the Truth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0235D5-67F1-40D4-B420-8D2173F1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740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255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A062-F7EA-4E42-8693-FD95B248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Try Your Best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A948DC-2052-4AD3-91BD-B04DFE7C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4673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464" y="180138"/>
            <a:ext cx="7620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               School Times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7544" y="1138982"/>
            <a:ext cx="507927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10064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1006475" algn="l"/>
              </a:tabLst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Reception Drop Off/Pick Up Times and Place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1006475" algn="l"/>
              </a:tabLst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C4F212-1249-4F11-A60D-90EC20817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"/>
          <a:stretch/>
        </p:blipFill>
        <p:spPr>
          <a:xfrm>
            <a:off x="179512" y="1879638"/>
            <a:ext cx="8288857" cy="23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45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FD17-622B-4DA3-B8EA-4914C66B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Look after Things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03B6D85-96CB-44AF-AA0C-8C931639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5750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DE7E968-33B8-4769-98D9-77B011BC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716440"/>
            <a:ext cx="34925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247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dirty="0"/>
              <a:t>Safeguarding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1800" dirty="0"/>
              <a:t>Schools have a Duty of Care to all children. If you child discloses anything that suggests they are at risk of harm– we have to report to the Local Authority</a:t>
            </a:r>
          </a:p>
          <a:p>
            <a:pPr eaLnBrk="1" hangingPunct="1">
              <a:defRPr/>
            </a:pPr>
            <a:r>
              <a:rPr lang="en-GB" sz="1800" dirty="0"/>
              <a:t>E Safety – Young people have an entitlement to safe internet access.  An acceptable use agreement was attached to the enrolment form and additional information can be found in the E Safety policy on the school website.</a:t>
            </a:r>
          </a:p>
          <a:p>
            <a:pPr eaLnBrk="1" hangingPunct="1">
              <a:defRPr/>
            </a:pPr>
            <a:r>
              <a:rPr lang="en-GB" sz="1800" dirty="0"/>
              <a:t>The school believes in responsible use of children’s images.   An acceptable use agreement was attached to the enrolment form.</a:t>
            </a:r>
          </a:p>
          <a:p>
            <a:pPr eaLnBrk="1" hangingPunct="1">
              <a:defRPr/>
            </a:pPr>
            <a:r>
              <a:rPr lang="en-GB" sz="1800" dirty="0"/>
              <a:t>School trips:</a:t>
            </a:r>
          </a:p>
          <a:p>
            <a:pPr eaLnBrk="1" hangingPunct="1">
              <a:buFontTx/>
              <a:buChar char="-"/>
              <a:defRPr/>
            </a:pPr>
            <a:r>
              <a:rPr lang="en-GB" sz="1800" dirty="0"/>
              <a:t>Local walking visits eg to the park or church – a permission form was attached to the enrolment form.</a:t>
            </a:r>
          </a:p>
          <a:p>
            <a:pPr eaLnBrk="1" hangingPunct="1">
              <a:buFontTx/>
              <a:buChar char="-"/>
              <a:defRPr/>
            </a:pPr>
            <a:r>
              <a:rPr lang="en-GB" sz="1800" dirty="0"/>
              <a:t>Public transport or coach – a consent form will be sent to you at time of trip.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GB" sz="1800" dirty="0"/>
              <a:t>First Aid procedures – Permission was given  on enrolment form for your child to receive first aid.  See School Brochure for more details.</a:t>
            </a:r>
          </a:p>
          <a:p>
            <a:pPr marL="114300" indent="0" eaLnBrk="1" hangingPunct="1">
              <a:buFont typeface="Arial" charset="0"/>
              <a:buNone/>
              <a:defRPr/>
            </a:pPr>
            <a:endParaRPr lang="en-GB" sz="1800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4"/>
            <a:ext cx="7620000" cy="5760640"/>
          </a:xfrm>
        </p:spPr>
        <p:txBody>
          <a:bodyPr/>
          <a:lstStyle/>
          <a:p>
            <a:r>
              <a:rPr lang="en-GB" sz="3200" dirty="0"/>
              <a:t>The following slides show children who are enjoying developing our core values:</a:t>
            </a:r>
          </a:p>
          <a:p>
            <a:pPr marL="114300" indent="0">
              <a:buNone/>
            </a:pPr>
            <a:endParaRPr lang="en-GB" sz="3200" dirty="0"/>
          </a:p>
          <a:p>
            <a:pPr marL="114300" indent="0" algn="ctr">
              <a:buNone/>
            </a:pPr>
            <a:r>
              <a:rPr lang="en-GB" sz="5400" b="1" dirty="0">
                <a:solidFill>
                  <a:srgbClr val="0070C0"/>
                </a:solidFill>
              </a:rPr>
              <a:t>Perseverance</a:t>
            </a:r>
          </a:p>
          <a:p>
            <a:pPr marL="114300" indent="0" algn="ctr">
              <a:buNone/>
            </a:pPr>
            <a:r>
              <a:rPr lang="en-GB" sz="5400" b="1" dirty="0">
                <a:solidFill>
                  <a:srgbClr val="00B050"/>
                </a:solidFill>
              </a:rPr>
              <a:t>Resilience</a:t>
            </a:r>
          </a:p>
          <a:p>
            <a:pPr marL="114300" indent="0" algn="ctr">
              <a:buNone/>
            </a:pPr>
            <a:r>
              <a:rPr lang="en-GB" sz="5400" b="1" dirty="0">
                <a:solidFill>
                  <a:srgbClr val="FFC000"/>
                </a:solidFill>
              </a:rPr>
              <a:t>Curiosity</a:t>
            </a:r>
          </a:p>
          <a:p>
            <a:pPr marL="114300" indent="0" algn="ctr">
              <a:buNone/>
            </a:pPr>
            <a:r>
              <a:rPr lang="en-GB" sz="5400" b="1" dirty="0">
                <a:solidFill>
                  <a:srgbClr val="FF0000"/>
                </a:solidFill>
              </a:rPr>
              <a:t>Kindness</a:t>
            </a:r>
            <a:r>
              <a:rPr lang="en-GB" sz="5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5933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D:\Selected and Edited Images\_MG_7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99392"/>
            <a:ext cx="10693188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725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elected and Edited Images\_MG_7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52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elected and Edited Images\IMG_0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88" y="-99392"/>
            <a:ext cx="1058517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12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elected and Edited Images\IMG_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5441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27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D:\Selected and Edited Images\IMG_0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12" y="-171400"/>
            <a:ext cx="10909212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95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D:\Selected and Edited Images\IMG_0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99392"/>
            <a:ext cx="104360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2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D:\Selected and Edited Images\IMG_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21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/>
              <a:t>Starting in September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536" y="1340768"/>
            <a:ext cx="7681664" cy="4968552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/>
              <a:t>Stay and Play with Parents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400" dirty="0"/>
              <a:t>   </a:t>
            </a:r>
            <a:r>
              <a:rPr lang="en-GB" sz="2400" u="sng" dirty="0"/>
              <a:t>Tuesday 12</a:t>
            </a:r>
            <a:r>
              <a:rPr lang="en-GB" sz="2400" u="sng" baseline="30000" dirty="0"/>
              <a:t>th</a:t>
            </a:r>
            <a:r>
              <a:rPr lang="en-GB" sz="2400" u="sng" dirty="0"/>
              <a:t> September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/>
              <a:t>Half Day (either am or pm)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400" dirty="0"/>
              <a:t>    </a:t>
            </a:r>
            <a:r>
              <a:rPr lang="en-GB" u="sng" dirty="0"/>
              <a:t>Wednesday 13</a:t>
            </a:r>
            <a:r>
              <a:rPr lang="en-GB" u="sng" baseline="30000" dirty="0"/>
              <a:t>th</a:t>
            </a:r>
            <a:r>
              <a:rPr lang="en-GB" u="sng" dirty="0"/>
              <a:t>, Thursday 14</a:t>
            </a:r>
            <a:r>
              <a:rPr lang="en-GB" u="sng" baseline="30000" dirty="0"/>
              <a:t>th</a:t>
            </a:r>
            <a:r>
              <a:rPr lang="en-GB" u="sng" dirty="0"/>
              <a:t>,  Friday 15</a:t>
            </a:r>
            <a:r>
              <a:rPr lang="en-GB" u="sng" baseline="30000" dirty="0"/>
              <a:t>th</a:t>
            </a:r>
            <a:r>
              <a:rPr lang="en-GB" u="sng" dirty="0"/>
              <a:t> September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/>
              <a:t> </a:t>
            </a:r>
            <a:r>
              <a:rPr lang="en-GB" sz="2400" b="1" dirty="0"/>
              <a:t>All Children stay for mornings + lunch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400" dirty="0"/>
              <a:t>    </a:t>
            </a:r>
            <a:r>
              <a:rPr lang="en-GB" u="sng" dirty="0"/>
              <a:t>Monday 18</a:t>
            </a:r>
            <a:r>
              <a:rPr lang="en-GB" u="sng" baseline="30000" dirty="0"/>
              <a:t>th</a:t>
            </a:r>
            <a:r>
              <a:rPr lang="en-GB" u="sng" dirty="0"/>
              <a:t>, Tuesday 19</a:t>
            </a:r>
            <a:r>
              <a:rPr lang="en-GB" u="sng" baseline="30000" dirty="0"/>
              <a:t>th</a:t>
            </a:r>
            <a:r>
              <a:rPr lang="en-GB" u="sng" dirty="0"/>
              <a:t> and Wednesday 20</a:t>
            </a:r>
            <a:r>
              <a:rPr lang="en-GB" u="sng" baseline="30000" dirty="0"/>
              <a:t>th</a:t>
            </a:r>
            <a:r>
              <a:rPr lang="en-GB" u="sng" dirty="0"/>
              <a:t>September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>
                <a:ea typeface="Times New Roman" panose="02020603050405020304" pitchFamily="18" charset="0"/>
              </a:rPr>
              <a:t>    (On these days the gates open at 8.35am for an 8.45am start and you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>
                <a:ea typeface="Times New Roman" panose="02020603050405020304" pitchFamily="18" charset="0"/>
              </a:rPr>
              <a:t>     can collect your child at 1.30pm)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b="1" dirty="0"/>
              <a:t>Full Time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400" dirty="0"/>
              <a:t>   </a:t>
            </a:r>
            <a:r>
              <a:rPr lang="en-GB" u="sng" dirty="0"/>
              <a:t>From Thursday 21st September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2000" dirty="0">
                <a:ea typeface="Times New Roman" panose="02020603050405020304" pitchFamily="18" charset="0"/>
              </a:rPr>
              <a:t>    Gates open 8.35am for 8.45am start. Pick up is at 3.10pm</a:t>
            </a:r>
            <a:endParaRPr lang="en-GB" sz="2000" dirty="0"/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1800" dirty="0"/>
              <a:t>    </a:t>
            </a:r>
          </a:p>
          <a:p>
            <a:pPr marL="11430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2400" b="1" dirty="0"/>
              <a:t>All these details will be in your induction pack</a:t>
            </a: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n-GB" sz="1800" dirty="0"/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n-GB" sz="1800" dirty="0"/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733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T:\WeTransfer Photos\Village Infants\Village Infants\fws\_OAJ3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38" y="-99392"/>
            <a:ext cx="1043718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0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T:\WeTransfer Photos\Village Infants\Village Infants\fws\_OAJ3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88" y="0"/>
            <a:ext cx="104360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11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T:\WeTransfer Photos\Village Infants\Village Infants\fws\_OAJ3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194" y="-99392"/>
            <a:ext cx="1058638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19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 descr="T:\WeTransfer Photos\Village Infants\Village Infants\all the rest\_OAJ3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416" y="-171400"/>
            <a:ext cx="1069082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85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 descr="T:\WeTransfer Photos\Village Infants\Village Infants\fws\_OAJ3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396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410" name="Picture 2" descr="T:\WeTransfer Photos\Village Infants\Village Infants\fws\_OAJ3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211" y="0"/>
            <a:ext cx="10545292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94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T:\WeTransfer Photos\Village Infants\Village Infants\fws\_OAJ3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851" y="0"/>
            <a:ext cx="1043857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88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 descr="T:\WeTransfer Photos\Village Infants\Village Infants\fws\_OAJ3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88" y="0"/>
            <a:ext cx="104360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261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D:\Selected and Edited Images\IMG_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88" y="-99392"/>
            <a:ext cx="1058517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70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D:\Selected and Edited Images\IMG_0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88" y="-243408"/>
            <a:ext cx="1080120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71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3AB51-2491-4ABA-ACBF-67AE3243E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136904" cy="5184576"/>
          </a:xfrm>
        </p:spPr>
        <p:txBody>
          <a:bodyPr/>
          <a:lstStyle/>
          <a:p>
            <a:pPr marL="11430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r>
              <a:rPr lang="en-GB" sz="3200" b="1" dirty="0"/>
              <a:t>Please note that if your child needs more support with transition we will accommodate their needs with a personal timetable towards full time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063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85000"/>
              </a:schemeClr>
            </a:gs>
            <a:gs pos="7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1462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GB" sz="2000" dirty="0">
                <a:solidFill>
                  <a:schemeClr val="tx1"/>
                </a:solidFill>
              </a:rPr>
              <a:t>Learning is fun….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We are looking forward to having fun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with you and your child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12976"/>
            <a:ext cx="7620000" cy="318782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114300" indent="0" eaLnBrk="1" hangingPunct="1">
              <a:buNone/>
              <a:defRPr/>
            </a:pPr>
            <a:r>
              <a:rPr lang="en-GB" sz="2800" b="1" dirty="0"/>
              <a:t>Please help them to be ready to have fun by making sure they:</a:t>
            </a:r>
          </a:p>
          <a:p>
            <a:pPr eaLnBrk="1" hangingPunct="1">
              <a:defRPr/>
            </a:pPr>
            <a:r>
              <a:rPr lang="en-GB" sz="2400" dirty="0"/>
              <a:t>Are not tired or hungry</a:t>
            </a:r>
          </a:p>
          <a:p>
            <a:pPr eaLnBrk="1" hangingPunct="1">
              <a:defRPr/>
            </a:pPr>
            <a:r>
              <a:rPr lang="en-GB" sz="2400" dirty="0"/>
              <a:t>Can talk</a:t>
            </a:r>
          </a:p>
          <a:p>
            <a:pPr eaLnBrk="1" hangingPunct="1">
              <a:defRPr/>
            </a:pPr>
            <a:r>
              <a:rPr lang="en-GB" sz="2400" dirty="0"/>
              <a:t>Can listen</a:t>
            </a:r>
          </a:p>
          <a:p>
            <a:pPr eaLnBrk="1" hangingPunct="1">
              <a:defRPr/>
            </a:pPr>
            <a:r>
              <a:rPr lang="en-GB" sz="2400" dirty="0"/>
              <a:t>Can play</a:t>
            </a:r>
          </a:p>
          <a:p>
            <a:pPr eaLnBrk="1" hangingPunct="1">
              <a:defRPr/>
            </a:pPr>
            <a:endParaRPr lang="en-GB" sz="1400" dirty="0"/>
          </a:p>
          <a:p>
            <a:pPr eaLnBrk="1" hangingPunct="1">
              <a:defRPr/>
            </a:pPr>
            <a:endParaRPr lang="en-GB" sz="3600" dirty="0"/>
          </a:p>
          <a:p>
            <a:pPr eaLnBrk="1" hangingPunct="1">
              <a:defRPr/>
            </a:pPr>
            <a:endParaRPr lang="en-GB" sz="3600" dirty="0"/>
          </a:p>
          <a:p>
            <a:pPr eaLnBrk="1" hangingPunct="1">
              <a:defRPr/>
            </a:pPr>
            <a:endParaRPr lang="en-GB" sz="1400" dirty="0"/>
          </a:p>
          <a:p>
            <a:pPr eaLnBrk="1" hangingPunct="1">
              <a:defRPr/>
            </a:pPr>
            <a:endParaRPr lang="en-GB" sz="3600" dirty="0"/>
          </a:p>
          <a:p>
            <a:pPr eaLnBrk="1" hangingPunct="1">
              <a:defRPr/>
            </a:pPr>
            <a:endParaRPr lang="en-GB" sz="1400" dirty="0"/>
          </a:p>
          <a:p>
            <a:pPr eaLnBrk="1" hangingPunct="1">
              <a:defRPr/>
            </a:pPr>
            <a:endParaRPr lang="en-GB" sz="3600" dirty="0"/>
          </a:p>
          <a:p>
            <a:pPr eaLnBrk="1" hangingPunct="1">
              <a:defRPr/>
            </a:pPr>
            <a:endParaRPr lang="en-GB" sz="1400" dirty="0"/>
          </a:p>
        </p:txBody>
      </p:sp>
      <p:pic>
        <p:nvPicPr>
          <p:cNvPr id="37892" name="Picture 3" descr="C:\Users\Jayne\AppData\Local\Microsoft\Windows\Temporary Internet Files\Content.IE5\ZNT4P5WG\MC900432483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144" y="377800"/>
            <a:ext cx="1778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538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4800" dirty="0"/>
          </a:p>
          <a:p>
            <a:pPr marL="114300" indent="0">
              <a:buNone/>
            </a:pPr>
            <a:r>
              <a:rPr lang="en-GB" sz="4000" b="1" dirty="0">
                <a:latin typeface="Lucida Handwriting" panose="03010101010101010101" pitchFamily="66" charset="0"/>
              </a:rPr>
              <a:t> Thank you for reading!</a:t>
            </a:r>
          </a:p>
          <a:p>
            <a:pPr marL="114300" indent="0" algn="ctr">
              <a:buNone/>
            </a:pPr>
            <a:endParaRPr lang="en-GB" sz="4000" b="1" dirty="0">
              <a:latin typeface="Lucida Handwriting" panose="03010101010101010101" pitchFamily="66" charset="0"/>
            </a:endParaRPr>
          </a:p>
          <a:p>
            <a:pPr marL="11430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If you have any questions please email the school office </a:t>
            </a:r>
          </a:p>
          <a:p>
            <a:pPr marL="11430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office@village.bardaglea.org.uk</a:t>
            </a:r>
          </a:p>
        </p:txBody>
      </p:sp>
    </p:spTree>
    <p:extLst>
      <p:ext uri="{BB962C8B-B14F-4D97-AF65-F5344CB8AC3E}">
        <p14:creationId xmlns:p14="http://schemas.microsoft.com/office/powerpoint/2010/main" val="2256402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Attendance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925144"/>
          </a:xfrm>
        </p:spPr>
        <p:txBody>
          <a:bodyPr/>
          <a:lstStyle/>
          <a:p>
            <a:r>
              <a:rPr lang="en-GB" sz="2400" dirty="0"/>
              <a:t>Good </a:t>
            </a:r>
            <a:r>
              <a:rPr lang="en-GB" sz="2400"/>
              <a:t>attendance (95%) helps </a:t>
            </a:r>
            <a:r>
              <a:rPr lang="en-GB" sz="2400" dirty="0"/>
              <a:t>children make good progress in their learning and enjoy happy and confident relations with others. </a:t>
            </a:r>
          </a:p>
          <a:p>
            <a:r>
              <a:rPr lang="en-GB" sz="2400" dirty="0"/>
              <a:t>This also applies to good punctuality. If a child arrives in their class late they can often feel anxious because they arrive in a class where the lesson has already begun.</a:t>
            </a:r>
          </a:p>
          <a:p>
            <a:r>
              <a:rPr lang="en-GB" sz="2400" dirty="0"/>
              <a:t>If you decide your child is not well enough to attend school you should inform the school office by 9am on the first day of your child’s absence. </a:t>
            </a:r>
          </a:p>
          <a:p>
            <a:r>
              <a:rPr lang="en-GB" sz="2400" dirty="0"/>
              <a:t>Please take an Attendance leaflet before you leave.</a:t>
            </a:r>
          </a:p>
          <a:p>
            <a:r>
              <a:rPr lang="en-GB" sz="2400" dirty="0"/>
              <a:t>Please see the Attendance Policy, in School Policies, on the School Website for more information.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80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2C905-8134-40EE-8A7E-C234949B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Meals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2EE57-2143-405A-8801-AC3D9EABC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7355160" cy="4320480"/>
          </a:xfrm>
        </p:spPr>
        <p:txBody>
          <a:bodyPr/>
          <a:lstStyle/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r>
              <a:rPr lang="en-GB" sz="3200" dirty="0"/>
              <a:t>All infant children are entitled to a free hot school meal. If you prefer you can prepare your child a healthy packed lunch for them to  bring into school.</a:t>
            </a:r>
          </a:p>
        </p:txBody>
      </p:sp>
    </p:spTree>
    <p:extLst>
      <p:ext uri="{BB962C8B-B14F-4D97-AF65-F5344CB8AC3E}">
        <p14:creationId xmlns:p14="http://schemas.microsoft.com/office/powerpoint/2010/main" val="76144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dirty="0"/>
              <a:t>School Meals…..Free hot dinner</a:t>
            </a:r>
            <a:br>
              <a:rPr lang="en-GB" dirty="0"/>
            </a:br>
            <a:r>
              <a:rPr lang="en-GB" dirty="0"/>
              <a:t> for every child</a:t>
            </a:r>
          </a:p>
        </p:txBody>
      </p:sp>
      <p:pic>
        <p:nvPicPr>
          <p:cNvPr id="1026" name="Picture 2" descr="D:\Selected and Edited Images\_MG_7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36058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57D80A1-D2D5-4E8D-A6D3-20745EB5F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0" y="1688380"/>
            <a:ext cx="2621671" cy="235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:\18-19\2018-19\Midday\induction pp\IMG_3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4182513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8796</TotalTime>
  <Words>1310</Words>
  <Application>Microsoft Office PowerPoint</Application>
  <PresentationFormat>On-screen Show (4:3)</PresentationFormat>
  <Paragraphs>186</Paragraphs>
  <Slides>61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Cambria</vt:lpstr>
      <vt:lpstr>Lucida Handwriting</vt:lpstr>
      <vt:lpstr>Times New Roman</vt:lpstr>
      <vt:lpstr>Wingdings</vt:lpstr>
      <vt:lpstr>Adjacency</vt:lpstr>
      <vt:lpstr>Welcome to Village Infants</vt:lpstr>
      <vt:lpstr>Please see the website   If you need to contact the GB please send a letter to the school office addressed to the Chair of Governors: Ms Jo Archer </vt:lpstr>
      <vt:lpstr>PowerPoint Presentation</vt:lpstr>
      <vt:lpstr>               School Times</vt:lpstr>
      <vt:lpstr>Starting in September </vt:lpstr>
      <vt:lpstr>PowerPoint Presentation</vt:lpstr>
      <vt:lpstr>             Attendance Facts</vt:lpstr>
      <vt:lpstr>School Meals</vt:lpstr>
      <vt:lpstr>School Meals…..Free hot dinner  for every child</vt:lpstr>
      <vt:lpstr>We expect children to use a knife and fork!</vt:lpstr>
      <vt:lpstr>Sometimes the skill is a work in  progress!</vt:lpstr>
      <vt:lpstr>All pupils are encouraged to be independent……</vt:lpstr>
      <vt:lpstr>                 Packed Lunch</vt:lpstr>
      <vt:lpstr>School Uniform and PE Kit</vt:lpstr>
      <vt:lpstr>School Shoes</vt:lpstr>
      <vt:lpstr>Do you help your child too much?</vt:lpstr>
      <vt:lpstr>Ready for Reception checklist…</vt:lpstr>
      <vt:lpstr>PowerPoint Presentation</vt:lpstr>
      <vt:lpstr>PowerPoint Presentation</vt:lpstr>
      <vt:lpstr>A Question!</vt:lpstr>
      <vt:lpstr>PowerPoint Presentation</vt:lpstr>
      <vt:lpstr>At Village Infant we encourage children to think with a  Growth Mindset</vt:lpstr>
      <vt:lpstr>Village Core Values are…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Perseverance  … Resilience  … Curiosity…. Kindness</vt:lpstr>
      <vt:lpstr>Maths</vt:lpstr>
      <vt:lpstr>Perseverance  … Resilience  … Curiosity…. Kindness</vt:lpstr>
      <vt:lpstr>Outdoor Play</vt:lpstr>
      <vt:lpstr>Behaviour Rules</vt:lpstr>
      <vt:lpstr>Be Kind</vt:lpstr>
      <vt:lpstr>Tell the Truth</vt:lpstr>
      <vt:lpstr>Try Your Best</vt:lpstr>
      <vt:lpstr>Look after Things</vt:lpstr>
      <vt:lpstr>Safeguarding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is fun….  We are looking forward to having fun  with you and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Village Infants</dc:title>
  <dc:creator>Jayne</dc:creator>
  <cp:lastModifiedBy>ycattle.301</cp:lastModifiedBy>
  <cp:revision>181</cp:revision>
  <cp:lastPrinted>2016-07-06T11:03:26Z</cp:lastPrinted>
  <dcterms:created xsi:type="dcterms:W3CDTF">2013-06-24T19:44:09Z</dcterms:created>
  <dcterms:modified xsi:type="dcterms:W3CDTF">2023-07-06T17:07:53Z</dcterms:modified>
</cp:coreProperties>
</file>